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vsdx" ContentType="application/vnd.ms-visio.drawing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64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BFE7-54F4-434B-A6DA-D7CBA12CB6A5}" type="datetimeFigureOut">
              <a:rPr lang="zh-CN" altLang="en-US" smtClean="0"/>
              <a:t>2018/3/14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6479-2F9B-41CF-AC11-71ACC205AF7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BFE7-54F4-434B-A6DA-D7CBA12CB6A5}" type="datetimeFigureOut">
              <a:rPr lang="zh-CN" altLang="en-US" smtClean="0"/>
              <a:t>2018/3/14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6479-2F9B-41CF-AC11-71ACC205AF7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BFE7-54F4-434B-A6DA-D7CBA12CB6A5}" type="datetimeFigureOut">
              <a:rPr lang="zh-CN" altLang="en-US" smtClean="0"/>
              <a:t>2018/3/14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6479-2F9B-41CF-AC11-71ACC205AF7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BFE7-54F4-434B-A6DA-D7CBA12CB6A5}" type="datetimeFigureOut">
              <a:rPr lang="zh-CN" altLang="en-US" smtClean="0"/>
              <a:t>2018/3/14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6479-2F9B-41CF-AC11-71ACC205AF7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BFE7-54F4-434B-A6DA-D7CBA12CB6A5}" type="datetimeFigureOut">
              <a:rPr lang="zh-CN" altLang="en-US" smtClean="0"/>
              <a:t>2018/3/14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6479-2F9B-41CF-AC11-71ACC205AF7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BFE7-54F4-434B-A6DA-D7CBA12CB6A5}" type="datetimeFigureOut">
              <a:rPr lang="zh-CN" altLang="en-US" smtClean="0"/>
              <a:t>2018/3/14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6479-2F9B-41CF-AC11-71ACC205AF7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BFE7-54F4-434B-A6DA-D7CBA12CB6A5}" type="datetimeFigureOut">
              <a:rPr lang="zh-CN" altLang="en-US" smtClean="0"/>
              <a:t>2018/3/14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6479-2F9B-41CF-AC11-71ACC205AF7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BFE7-54F4-434B-A6DA-D7CBA12CB6A5}" type="datetimeFigureOut">
              <a:rPr lang="zh-CN" altLang="en-US" smtClean="0"/>
              <a:t>2018/3/14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6479-2F9B-41CF-AC11-71ACC205AF7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BFE7-54F4-434B-A6DA-D7CBA12CB6A5}" type="datetimeFigureOut">
              <a:rPr lang="zh-CN" altLang="en-US" smtClean="0"/>
              <a:t>2018/3/14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6479-2F9B-41CF-AC11-71ACC205AF7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BFE7-54F4-434B-A6DA-D7CBA12CB6A5}" type="datetimeFigureOut">
              <a:rPr lang="zh-CN" altLang="en-US" smtClean="0"/>
              <a:t>2018/3/14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6479-2F9B-41CF-AC11-71ACC205AF7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BFE7-54F4-434B-A6DA-D7CBA12CB6A5}" type="datetimeFigureOut">
              <a:rPr lang="zh-CN" altLang="en-US" smtClean="0"/>
              <a:t>2018/3/14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6479-2F9B-41CF-AC11-71ACC205AF7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6BFE7-54F4-434B-A6DA-D7CBA12CB6A5}" type="datetimeFigureOut">
              <a:rPr lang="zh-CN" altLang="en-US" smtClean="0"/>
              <a:t>2018/3/14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B6479-2F9B-41CF-AC11-71ACC205AF7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tu.int/ifa/t/2017/sg12/exchange/wp3/q13/201802_Interim_meeting_Geneva/WD14-%20Restructured%20version%20of%20G.QoE-VR%20baseline.doc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tu.int/ifa/t/2017/sg12/exchange/wp3/q13/201802_Interim_meeting_Geneva/WD11_Huawei-7-Proposed%20baseline%20for%20G%20360-VR.docx" TargetMode="External"/><Relationship Id="rId2" Type="http://schemas.openxmlformats.org/officeDocument/2006/relationships/hyperlink" Target="https://www.itu.int/ifa/t/2017/sg12/exchange/wp3/q13/201802_Interim_meeting_Geneva/WD14-%20Restructured%20version%20of%20G.QoE-VR%20baseline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itu.int/ifa/t/2017/sg12/exchange/wp3/q13/G.360-VR/WD11%20Huawei-7-Proposed%20baseline%20for%20G.360-VR-v2.docx" TargetMode="External"/><Relationship Id="rId4" Type="http://schemas.openxmlformats.org/officeDocument/2006/relationships/hyperlink" Target="https://www.itu.int/ifa/t/2017/sg12/exchange/wp3/q13/201802_Interim_meeting_Geneva/WD12_ITU_SG12_Q1213_Singla.doc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111111111111111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Output from ITU-T SG12 Q13 Interim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Rachel Huang</a:t>
            </a:r>
          </a:p>
          <a:p>
            <a:r>
              <a:rPr lang="en-US" altLang="zh-CN" dirty="0" smtClean="0"/>
              <a:t>Kazuhisa Yamagishi</a:t>
            </a:r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Overview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CN" dirty="0" err="1" smtClean="0"/>
              <a:t>G.QoE</a:t>
            </a:r>
            <a:r>
              <a:rPr lang="en-US" altLang="zh-CN" dirty="0" smtClean="0"/>
              <a:t>-VR is a general document which tends to describe the </a:t>
            </a:r>
            <a:r>
              <a:rPr lang="en-US" altLang="zh-CN" dirty="0" err="1" smtClean="0"/>
              <a:t>QoE</a:t>
            </a:r>
            <a:r>
              <a:rPr lang="en-US" altLang="zh-CN" dirty="0" smtClean="0"/>
              <a:t> factors related to Virtual Reality.</a:t>
            </a:r>
          </a:p>
          <a:p>
            <a:r>
              <a:rPr lang="en-US" altLang="zh-CN" dirty="0" smtClean="0"/>
              <a:t>In this interim, we agreed a new version of the baseline of </a:t>
            </a:r>
            <a:r>
              <a:rPr lang="en-US" altLang="zh-CN" dirty="0" err="1" smtClean="0"/>
              <a:t>G.QoE</a:t>
            </a:r>
            <a:r>
              <a:rPr lang="en-US" altLang="zh-CN" dirty="0" smtClean="0"/>
              <a:t>-VR.</a:t>
            </a:r>
          </a:p>
          <a:p>
            <a:r>
              <a:rPr lang="en-US" altLang="zh-CN" dirty="0" smtClean="0"/>
              <a:t>G.360-VR is to standardize the subjective methodologies for 360 degree virtual reality</a:t>
            </a:r>
          </a:p>
          <a:p>
            <a:r>
              <a:rPr lang="en-US" altLang="zh-CN" dirty="0" smtClean="0"/>
              <a:t>In this interim, we agreed the initial baseline for G.360-VR, which is based on </a:t>
            </a:r>
            <a:r>
              <a:rPr lang="en-US" altLang="zh-CN" dirty="0" err="1" smtClean="0"/>
              <a:t>Huawei’s</a:t>
            </a:r>
            <a:r>
              <a:rPr lang="en-US" altLang="zh-CN" dirty="0" smtClean="0"/>
              <a:t> contribution and TU-</a:t>
            </a:r>
            <a:r>
              <a:rPr lang="en-US" altLang="zh-CN" dirty="0" err="1" smtClean="0"/>
              <a:t>Ilmenau’s</a:t>
            </a:r>
            <a:r>
              <a:rPr lang="en-US" altLang="zh-CN" dirty="0" smtClean="0"/>
              <a:t> test.</a:t>
            </a:r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en-US" altLang="zh-CN" dirty="0" err="1" smtClean="0"/>
              <a:t>G.QoE</a:t>
            </a:r>
            <a:r>
              <a:rPr lang="en-US" altLang="zh-CN" dirty="0" smtClean="0"/>
              <a:t>-VR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5256584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dirty="0" smtClean="0"/>
              <a:t>One contribution received from </a:t>
            </a:r>
            <a:r>
              <a:rPr lang="en-US" altLang="zh-CN" dirty="0" err="1" smtClean="0"/>
              <a:t>Huawei</a:t>
            </a:r>
            <a:r>
              <a:rPr lang="en-US" altLang="zh-CN" dirty="0"/>
              <a:t> </a:t>
            </a:r>
            <a:r>
              <a:rPr lang="en-US" altLang="zh-CN" dirty="0" smtClean="0"/>
              <a:t>“Updated version of </a:t>
            </a:r>
            <a:r>
              <a:rPr lang="en-US" altLang="zh-CN" dirty="0" err="1" smtClean="0"/>
              <a:t>G.QoE</a:t>
            </a:r>
            <a:r>
              <a:rPr lang="en-US" altLang="zh-CN" dirty="0" smtClean="0"/>
              <a:t>-VR baseline”. The main addition is a new section on VR </a:t>
            </a:r>
            <a:r>
              <a:rPr lang="en-US" altLang="zh-CN" dirty="0" err="1" smtClean="0"/>
              <a:t>QoE</a:t>
            </a:r>
            <a:r>
              <a:rPr lang="en-US" altLang="zh-CN" dirty="0" smtClean="0"/>
              <a:t> content metrics, which previously discussed at Krakow Q13/12 meeting together with VQEG.</a:t>
            </a:r>
          </a:p>
          <a:p>
            <a:r>
              <a:rPr lang="en-US" altLang="zh-CN" dirty="0" smtClean="0"/>
              <a:t>Discussion Summary:</a:t>
            </a:r>
          </a:p>
          <a:p>
            <a:pPr lvl="1"/>
            <a:r>
              <a:rPr lang="en-US" altLang="zh-CN" dirty="0" smtClean="0"/>
              <a:t>Delegates from TU-Ilmenau thinks this document is too high level, proposes to revise the structure of it, which was agreed.</a:t>
            </a:r>
          </a:p>
          <a:p>
            <a:pPr lvl="1"/>
            <a:r>
              <a:rPr lang="en-US" altLang="zh-CN" dirty="0" smtClean="0"/>
              <a:t>New update was submitted and agreed to be the new baseline.</a:t>
            </a:r>
          </a:p>
          <a:p>
            <a:pPr lvl="1"/>
            <a:r>
              <a:rPr lang="en-US" altLang="zh-CN" dirty="0" smtClean="0"/>
              <a:t>The output can be found in </a:t>
            </a:r>
            <a:r>
              <a:rPr lang="en-US" altLang="zh-CN" dirty="0">
                <a:hlinkClick r:id="rId2"/>
              </a:rPr>
              <a:t>https://www.itu.int/ifa/t/2017/sg12/exchange/wp3/q13/201802_Interim_meeting_Geneva/ </a:t>
            </a:r>
            <a:r>
              <a:rPr lang="en-US" altLang="zh-CN" dirty="0" smtClean="0">
                <a:hlinkClick r:id="rId2"/>
              </a:rPr>
              <a:t>WD14- Restructured version of </a:t>
            </a:r>
            <a:r>
              <a:rPr lang="en-US" altLang="zh-CN" dirty="0" err="1" smtClean="0">
                <a:hlinkClick r:id="rId2"/>
              </a:rPr>
              <a:t>G.QoE</a:t>
            </a:r>
            <a:r>
              <a:rPr lang="en-US" altLang="zh-CN" dirty="0" smtClean="0">
                <a:hlinkClick r:id="rId2"/>
              </a:rPr>
              <a:t>-VR baseline.docx</a:t>
            </a:r>
            <a:endParaRPr lang="en-US" altLang="zh-CN" dirty="0" smtClean="0"/>
          </a:p>
          <a:p>
            <a:pPr lvl="1"/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G.360-VR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257800"/>
          </a:xfrm>
        </p:spPr>
        <p:txBody>
          <a:bodyPr>
            <a:normAutofit fontScale="62500" lnSpcReduction="20000"/>
          </a:bodyPr>
          <a:lstStyle/>
          <a:p>
            <a:r>
              <a:rPr lang="en-US" altLang="zh-CN" dirty="0" err="1" smtClean="0"/>
              <a:t>Huawei</a:t>
            </a:r>
            <a:r>
              <a:rPr lang="en-US" altLang="zh-CN" dirty="0" smtClean="0"/>
              <a:t> submitted a contribution “Proposed baseline text for G.360-VR”,</a:t>
            </a:r>
            <a:r>
              <a:rPr lang="en-US" altLang="zh-CN" dirty="0" smtClean="0">
                <a:hlinkClick r:id="rId2"/>
              </a:rPr>
              <a:t> https://www.itu.int/ifa/t/2017/sg12/exchange/wp3/q13/201802_Interim_meeting_Geneva/ </a:t>
            </a:r>
            <a:r>
              <a:rPr lang="en-US" altLang="zh-CN" dirty="0" smtClean="0">
                <a:hlinkClick r:id="rId3"/>
              </a:rPr>
              <a:t>WD11_Huawei-7-Proposed baseline for G 360-VR.docx</a:t>
            </a:r>
            <a:r>
              <a:rPr lang="en-US" altLang="zh-CN" dirty="0" smtClean="0"/>
              <a:t>. </a:t>
            </a:r>
          </a:p>
          <a:p>
            <a:pPr lvl="1"/>
            <a:r>
              <a:rPr lang="en-US" altLang="zh-CN" dirty="0" smtClean="0"/>
              <a:t>And some comments are received from TU-Ilmenau.</a:t>
            </a:r>
          </a:p>
          <a:p>
            <a:r>
              <a:rPr lang="en-US" altLang="zh-CN" dirty="0" smtClean="0"/>
              <a:t>TU-Ilmenau also introduced a contribution “</a:t>
            </a:r>
            <a:r>
              <a:rPr lang="en-US" altLang="zh-CN" dirty="0"/>
              <a:t>Subjective test method for </a:t>
            </a:r>
            <a:r>
              <a:rPr lang="en-US" altLang="zh-CN" dirty="0" smtClean="0"/>
              <a:t>360 degree </a:t>
            </a:r>
            <a:r>
              <a:rPr lang="en-US" altLang="zh-CN" dirty="0"/>
              <a:t>video </a:t>
            </a:r>
            <a:r>
              <a:rPr lang="en-US" altLang="zh-CN" dirty="0" err="1"/>
              <a:t>QoE</a:t>
            </a:r>
            <a:r>
              <a:rPr lang="en-US" altLang="zh-CN" dirty="0"/>
              <a:t> evaluation with Head-mounted Displays</a:t>
            </a:r>
            <a:r>
              <a:rPr lang="en-US" altLang="zh-CN" dirty="0" smtClean="0"/>
              <a:t>”, </a:t>
            </a:r>
            <a:r>
              <a:rPr lang="en-US" altLang="zh-CN" dirty="0" smtClean="0">
                <a:hlinkClick r:id="rId2"/>
              </a:rPr>
              <a:t>https://www.itu.int/ifa/t/2017/sg12/exchange/wp3/q13/201802_Interim_meeting_Geneva/ </a:t>
            </a:r>
            <a:r>
              <a:rPr lang="en-US" altLang="zh-CN" dirty="0" smtClean="0">
                <a:hlinkClick r:id="rId4"/>
              </a:rPr>
              <a:t>WD12_ITU_SG12_Q1213_Singla.docx</a:t>
            </a:r>
            <a:r>
              <a:rPr lang="en-US" altLang="zh-CN" dirty="0" smtClean="0"/>
              <a:t>.</a:t>
            </a:r>
          </a:p>
          <a:p>
            <a:pPr lvl="1"/>
            <a:r>
              <a:rPr lang="en-US" altLang="zh-CN" dirty="0" smtClean="0"/>
              <a:t>It compares two subjective evaluation methodologies: Modified ACR and DSIS, for 360 degree video </a:t>
            </a:r>
            <a:r>
              <a:rPr lang="en-US" altLang="zh-CN" dirty="0" err="1" smtClean="0"/>
              <a:t>QoE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evalutaiton</a:t>
            </a:r>
            <a:r>
              <a:rPr lang="en-US" altLang="zh-CN" dirty="0" smtClean="0"/>
              <a:t>.</a:t>
            </a:r>
          </a:p>
          <a:p>
            <a:pPr lvl="1"/>
            <a:r>
              <a:rPr lang="en-US" altLang="zh-CN" dirty="0" smtClean="0"/>
              <a:t>Results shows that M-ACR is statistically more reliable and users are less prone to simulator sickness.</a:t>
            </a:r>
          </a:p>
          <a:p>
            <a:pPr lvl="1"/>
            <a:r>
              <a:rPr lang="en-US" altLang="zh-CN" dirty="0" smtClean="0"/>
              <a:t>So it is suggested to consider M-ACR for evaluating 360 degree video, especially short sequence length, like 10s.</a:t>
            </a:r>
          </a:p>
          <a:p>
            <a:pPr lvl="1"/>
            <a:r>
              <a:rPr lang="en-US" altLang="zh-CN" dirty="0" smtClean="0"/>
              <a:t>This suggestion was agreed to be included in the baseline.</a:t>
            </a:r>
          </a:p>
          <a:p>
            <a:r>
              <a:rPr lang="en-US" altLang="zh-CN" dirty="0" smtClean="0"/>
              <a:t>The output of baseline G.360-VR is in </a:t>
            </a:r>
            <a:r>
              <a:rPr lang="en-US" altLang="zh-CN" dirty="0">
                <a:hlinkClick r:id="rId5"/>
              </a:rPr>
              <a:t>https://www.itu.int/ifa/t/2017/sg12/exchange/wp3/q13/G.360-VR/ </a:t>
            </a:r>
            <a:r>
              <a:rPr lang="en-US" altLang="zh-CN" dirty="0" smtClean="0">
                <a:hlinkClick r:id="rId5"/>
              </a:rPr>
              <a:t>WD11 Huawei-7-Proposed baseline for G.360-VR-v2.docx</a:t>
            </a:r>
            <a:endParaRPr lang="en-US" altLang="zh-CN" dirty="0" smtClean="0"/>
          </a:p>
          <a:p>
            <a:pPr lvl="1"/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 frame work of G.360-VR</a:t>
            </a:r>
            <a:endParaRPr lang="zh-CN" alt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1547664" y="2060848"/>
          <a:ext cx="5114925" cy="2762250"/>
        </p:xfrm>
        <a:graphic>
          <a:graphicData uri="http://schemas.openxmlformats.org/presentationml/2006/ole">
            <p:oleObj spid="_x0000_s1025" r:id="rId3" imgW="9191434" imgH="4972050" progId="Visio.Drawing.15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Source Stimuli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997152"/>
          </a:xfrm>
        </p:spPr>
        <p:txBody>
          <a:bodyPr>
            <a:normAutofit fontScale="62500" lnSpcReduction="20000"/>
          </a:bodyPr>
          <a:lstStyle/>
          <a:p>
            <a:r>
              <a:rPr lang="en-US" altLang="zh-CN" dirty="0" smtClean="0"/>
              <a:t>Video consideration</a:t>
            </a:r>
          </a:p>
          <a:p>
            <a:pPr lvl="1"/>
            <a:r>
              <a:rPr lang="en-GB" altLang="zh-CN" dirty="0"/>
              <a:t>Both </a:t>
            </a:r>
            <a:r>
              <a:rPr lang="en-GB" altLang="zh-CN" dirty="0" err="1"/>
              <a:t>monoscopic</a:t>
            </a:r>
            <a:r>
              <a:rPr lang="en-GB" altLang="zh-CN" dirty="0"/>
              <a:t> and stereoscopic contents should be allowed</a:t>
            </a:r>
            <a:r>
              <a:rPr lang="en-GB" altLang="zh-CN" dirty="0" smtClean="0"/>
              <a:t>.</a:t>
            </a:r>
          </a:p>
          <a:p>
            <a:pPr lvl="1"/>
            <a:r>
              <a:rPr lang="en-US" altLang="zh-CN" dirty="0"/>
              <a:t>T</a:t>
            </a:r>
            <a:r>
              <a:rPr lang="en-GB" altLang="zh-CN" dirty="0"/>
              <a:t>he quality of the SRCs should also be as equal as possible</a:t>
            </a:r>
            <a:r>
              <a:rPr lang="en-GB" altLang="zh-CN" dirty="0" smtClean="0"/>
              <a:t>.</a:t>
            </a:r>
          </a:p>
          <a:p>
            <a:pPr lvl="1"/>
            <a:r>
              <a:rPr lang="en-US" altLang="zh-CN" dirty="0"/>
              <a:t>It is suggested to use 4K or higher resolution video sequence to avoid the situation that low resolution </a:t>
            </a:r>
            <a:r>
              <a:rPr lang="en-GB" altLang="zh-CN" dirty="0"/>
              <a:t>of the original VR content enlarged on VR near-eye display </a:t>
            </a:r>
            <a:r>
              <a:rPr lang="en-US" altLang="zh-CN" dirty="0"/>
              <a:t>causes the absence of the presence experience.</a:t>
            </a:r>
            <a:endParaRPr lang="en-US" altLang="zh-CN" dirty="0" smtClean="0"/>
          </a:p>
          <a:p>
            <a:r>
              <a:rPr lang="en-US" altLang="zh-CN" dirty="0" smtClean="0"/>
              <a:t>Audio consideration</a:t>
            </a:r>
          </a:p>
          <a:p>
            <a:pPr lvl="1"/>
            <a:r>
              <a:rPr lang="en-US" altLang="zh-CN" dirty="0"/>
              <a:t>Both </a:t>
            </a:r>
            <a:r>
              <a:rPr lang="en-GB" altLang="zh-CN" dirty="0"/>
              <a:t>stereo and spatial audio can be used</a:t>
            </a:r>
            <a:r>
              <a:rPr lang="en-GB" altLang="zh-CN" dirty="0" smtClean="0"/>
              <a:t>.</a:t>
            </a:r>
            <a:endParaRPr lang="en-GB" altLang="zh-CN" dirty="0"/>
          </a:p>
          <a:p>
            <a:pPr lvl="1"/>
            <a:r>
              <a:rPr lang="en-GB" altLang="zh-CN" dirty="0"/>
              <a:t>more </a:t>
            </a:r>
            <a:r>
              <a:rPr lang="en-GB" altLang="zh-CN" dirty="0" smtClean="0"/>
              <a:t>investigation is needed.</a:t>
            </a:r>
          </a:p>
          <a:p>
            <a:r>
              <a:rPr lang="en-GB" altLang="zh-CN" dirty="0" smtClean="0"/>
              <a:t>Interaction consideration</a:t>
            </a:r>
          </a:p>
          <a:p>
            <a:pPr lvl="1"/>
            <a:r>
              <a:rPr lang="en-GB" altLang="zh-CN" dirty="0"/>
              <a:t>360 degree VR application is weak-interactive VR, where users passively experience pre-filmed content in a virtual environment</a:t>
            </a:r>
            <a:r>
              <a:rPr lang="en-GB" altLang="zh-CN" dirty="0" smtClean="0"/>
              <a:t>.</a:t>
            </a:r>
          </a:p>
          <a:p>
            <a:pPr lvl="1"/>
            <a:r>
              <a:rPr lang="en-GB" altLang="zh-CN" dirty="0"/>
              <a:t>T</a:t>
            </a:r>
            <a:r>
              <a:rPr lang="en-GB" altLang="zh-CN" dirty="0" smtClean="0"/>
              <a:t>he </a:t>
            </a:r>
            <a:r>
              <a:rPr lang="en-GB" altLang="zh-CN" dirty="0"/>
              <a:t>interaction experience of 360 degree VR is mainly reflected in motion-to-photons latency (MTP</a:t>
            </a:r>
            <a:r>
              <a:rPr lang="en-GB" altLang="zh-CN" dirty="0" smtClean="0"/>
              <a:t>).</a:t>
            </a:r>
          </a:p>
          <a:p>
            <a:r>
              <a:rPr lang="en-GB" altLang="zh-CN" dirty="0" smtClean="0"/>
              <a:t>Duration</a:t>
            </a:r>
          </a:p>
          <a:p>
            <a:pPr lvl="1"/>
            <a:r>
              <a:rPr lang="en-US" altLang="zh-CN" dirty="0"/>
              <a:t>intended for stimuli that range from 10 seconds to 5 minutes in duration</a:t>
            </a:r>
            <a:r>
              <a:rPr lang="en-US" altLang="zh-CN" dirty="0" smtClean="0"/>
              <a:t>.</a:t>
            </a:r>
          </a:p>
          <a:p>
            <a:pPr lvl="1"/>
            <a:r>
              <a:rPr lang="en-US" altLang="zh-CN" dirty="0"/>
              <a:t>As 10 seconds to 20 seconds may be quite short, it is suggested to use methods, e.g., M-ACR</a:t>
            </a:r>
            <a:endParaRPr lang="zh-CN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Test Method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r>
              <a:rPr lang="en-US" altLang="zh-CN" dirty="0" smtClean="0"/>
              <a:t>Option 1 - ACR</a:t>
            </a:r>
          </a:p>
          <a:p>
            <a:r>
              <a:rPr lang="en-US" altLang="zh-CN" dirty="0" smtClean="0"/>
              <a:t>Option 2 - Modified ACR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dirty="0" smtClean="0"/>
              <a:t>Option 3 – Double Stimulus Impairment Scale Test Method</a:t>
            </a:r>
          </a:p>
          <a:p>
            <a:endParaRPr lang="en-CA" altLang="zh-CN" dirty="0"/>
          </a:p>
          <a:p>
            <a:endParaRPr lang="en-US" altLang="zh-CN" dirty="0" smtClean="0"/>
          </a:p>
          <a:p>
            <a:r>
              <a:rPr lang="en-US" altLang="zh-CN" dirty="0" smtClean="0"/>
              <a:t>Open for others.</a:t>
            </a:r>
            <a:endParaRPr lang="zh-CN" altLang="en-US" dirty="0"/>
          </a:p>
        </p:txBody>
      </p:sp>
      <p:pic>
        <p:nvPicPr>
          <p:cNvPr id="4" name="Picture 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03648" y="2996952"/>
            <a:ext cx="5210175" cy="809625"/>
          </a:xfrm>
          <a:prstGeom prst="rect">
            <a:avLst/>
          </a:prstGeom>
        </p:spPr>
      </p:pic>
      <p:pic>
        <p:nvPicPr>
          <p:cNvPr id="5" name="Picture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475656" y="4869160"/>
            <a:ext cx="5238750" cy="8096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488</Words>
  <Application>Microsoft Office PowerPoint</Application>
  <PresentationFormat>全屏显示(4:3)</PresentationFormat>
  <Paragraphs>47</Paragraphs>
  <Slides>7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9" baseType="lpstr">
      <vt:lpstr>Office 主题</vt:lpstr>
      <vt:lpstr>Visio.Drawing.15</vt:lpstr>
      <vt:lpstr>Output from ITU-T SG12 Q13 Interim</vt:lpstr>
      <vt:lpstr>Overview</vt:lpstr>
      <vt:lpstr>G.QoE-VR</vt:lpstr>
      <vt:lpstr>G.360-VR</vt:lpstr>
      <vt:lpstr>The frame work of G.360-VR</vt:lpstr>
      <vt:lpstr>Source Stimuli</vt:lpstr>
      <vt:lpstr>Test Method</vt:lpstr>
    </vt:vector>
  </TitlesOfParts>
  <Company>Huawei Technologies Co.,Ltd.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Output from ITU-T SG12 Q13 Interim</dc:title>
  <dc:creator>h00166892</dc:creator>
  <cp:lastModifiedBy>h00166892</cp:lastModifiedBy>
  <cp:revision>18</cp:revision>
  <dcterms:created xsi:type="dcterms:W3CDTF">2018-03-14T01:39:20Z</dcterms:created>
  <dcterms:modified xsi:type="dcterms:W3CDTF">2018-03-14T05:54:56Z</dcterms:modified>
</cp:coreProperties>
</file>